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94" r:id="rId4"/>
    <p:sldId id="7666" r:id="rId5"/>
    <p:sldId id="7665" r:id="rId6"/>
    <p:sldId id="7667" r:id="rId7"/>
    <p:sldId id="7668" r:id="rId8"/>
    <p:sldId id="357" r:id="rId9"/>
    <p:sldId id="7643" r:id="rId10"/>
    <p:sldId id="7645" r:id="rId11"/>
    <p:sldId id="7641" r:id="rId12"/>
    <p:sldId id="7642" r:id="rId13"/>
    <p:sldId id="7649" r:id="rId14"/>
    <p:sldId id="7650" r:id="rId15"/>
    <p:sldId id="266" r:id="rId16"/>
    <p:sldId id="7651" r:id="rId17"/>
    <p:sldId id="780" r:id="rId18"/>
    <p:sldId id="591" r:id="rId19"/>
    <p:sldId id="7656" r:id="rId20"/>
    <p:sldId id="785" r:id="rId21"/>
    <p:sldId id="289" r:id="rId22"/>
    <p:sldId id="76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AA5A3-052E-4541-AABD-E646A71E0BE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4AD4C-37FC-4E20-8BD4-02F7E0E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0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slide" Target="../slides/slide1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35C9-E98C-40C1-BB6E-1FD89941A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39C94-7A4F-4DAD-B594-30623664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BF0F-9973-4610-A75F-806600A3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4BAD-0408-4B62-B72B-BAFE8C1F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12AE9-78F2-4249-B9F3-43E42DF7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57B0-2DFF-4CC3-BBD3-9611526E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8320C-8583-4075-B5E3-85857B57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DAD18-3648-46AF-B436-ABBED300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5328-41D7-412E-B87C-843C8B89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365D-1439-40A4-B91C-E3AF9D36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4BC61-95DA-4899-BD31-61977AB9E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1E202-662A-4688-BFD4-70814C72A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B825-A19E-4BD7-8422-982AF8B2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BB22C-7AD6-4DC1-8722-1EBD22E2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FDE57-9EAF-4C2C-866F-CF202C33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059803D-8CD9-4F02-8DCA-7A1BF0E79189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665341F-AC87-4BEE-B0C8-ED2596F78D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D588BB5-5A42-4F0D-A043-5E06B72EF5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18BB791-D099-4489-B1EF-2F6456F8F2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ABC7D0E-5E45-4CE7-9E11-628A0F57AC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F1BBA91-DD3A-4797-AAFA-E1626B5A73C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1D55D062-05E0-4D5F-AF81-0D2A9AC7B22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6744B6E-EEEB-4B9C-A569-810F9745165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1065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77194BA0-396B-445D-A68E-C4C09EDBFA2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9EE940F-FDEF-46C7-B73D-2FDD6BD89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9F8EC66-745F-4120-9955-D7ECFC347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8323-04FD-4B4A-A409-916828C4D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7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8949648-B8E8-42D8-8825-1DA69743C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3A428CE-DB34-4983-B319-34438E144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5C624B7-11EA-40E7-B16E-1629104BD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83B1-34F5-4971-A7F3-E6BEBF8A8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7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723713B-48DA-4132-BA1D-7A92DCDFE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9EEE23E-C6B9-479C-A72D-ED55FAEED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5E91B70-25ED-47A8-8503-8D2EDF6B4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09A6-E177-40B3-B52D-EFA698662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0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384BA21-F916-49E5-9A8B-D63A94E47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E5F1EB7-739C-41C7-B56F-962CCE7DB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0CDEF49-B42F-449D-8B58-BAC32DB6F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2C04-15F0-453B-9DCB-182D1420A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524F506-D5E1-482E-8634-0CCA35842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F657B90-2CDB-4B55-8F49-CA8FCAF50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ECCE651-6041-4E37-9699-336B48851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3804-0EA0-4D89-80AD-A815A4AB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311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9947119-5EA6-4550-8D1E-E78F6457D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57C3897-AC2C-431E-9EB1-C3480CA53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0B17EFC-2287-4EFD-9917-D037044CB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14DD7-7427-449A-84AC-1624D0450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2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1841F052-EB4C-42FF-96CC-ABC71F2AE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48EBFA07-CF70-4339-92C4-4AD27052D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1AEF29E-87A0-47A8-A2F1-92C60266B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62B5-C406-4C66-9A55-0307A8F58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1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FD90D9B-6EF0-4A9D-8E02-9C1B6825F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0937AC4-24C3-4A52-A901-6737EEF99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8D0F6EF-39E0-493F-A763-648AA9615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7F53-406D-4001-B394-EC278FC37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6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5B1D-78E0-4A90-A79B-0E70A230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E4433-C115-4F35-B424-2F617FE5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13EC-EA3A-44CC-8293-FD910805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5DA50-2386-4338-80C5-AC038438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F60F1-D1EB-4E27-A471-ECCD532F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2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11B6078-FA7B-4B36-B817-60335CD8D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697849B-448D-451C-9E3E-5D6F45801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EA68811-2CBF-47DC-86C6-2B5054BC4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A837-1054-4320-9BE7-F579FEDF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007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88EAD47-AB8A-42EF-A5F3-D6F03A255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5109A29-9829-4D64-8885-5797588E9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FE97C41-D340-4324-AFFE-256728CC2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4D69-BB8F-4AF6-9194-850EB48A7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63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37C925-5C1F-4B23-8758-C2144CFC8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718F2E4-399D-4B6E-93E7-F80957241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9440507-AA1A-4D14-AB4E-5CA915146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6037-A278-4437-8236-E68775FB9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77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7112000" y="6638926"/>
            <a:ext cx="4064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t>Copyright © by Holt, Rinehart and Winston. All rights reserved.</a:t>
            </a:r>
          </a:p>
        </p:txBody>
      </p:sp>
      <p:pic>
        <p:nvPicPr>
          <p:cNvPr id="44237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7" y="6243638"/>
            <a:ext cx="238971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2378" name="Rectangle 10"/>
          <p:cNvSpPr>
            <a:spLocks noChangeArrowheads="1"/>
          </p:cNvSpPr>
          <p:nvPr userDrawn="1"/>
        </p:nvSpPr>
        <p:spPr bwMode="auto">
          <a:xfrm>
            <a:off x="86444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Resources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442379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6243638"/>
            <a:ext cx="2389717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80" name="Rectangle 12"/>
          <p:cNvSpPr>
            <a:spLocks noChangeArrowheads="1"/>
          </p:cNvSpPr>
          <p:nvPr userDrawn="1"/>
        </p:nvSpPr>
        <p:spPr bwMode="auto">
          <a:xfrm>
            <a:off x="61298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Chapter menu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42381" name="AutoShap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994400" y="6281739"/>
            <a:ext cx="2288117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2382" name="AutoShape 1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5926667" y="6243638"/>
            <a:ext cx="2355851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2383" name="AutoShape 15">
            <a:hlinkClick r:id="rId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8466667" y="6243638"/>
            <a:ext cx="2389717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2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805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18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81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68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148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2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2B43-CDE4-4B01-B5EF-32FCF077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3A5BD-CCB9-4FD2-8EEF-29B39D836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649F5-0768-4E7F-A46A-1F4FE743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2A5B1-B1B0-4CB4-9313-3CE541F2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F02A-5E8E-4B59-AAC5-6B92B728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1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44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501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4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C57C-C6DE-4AEA-9D48-57732C7E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AA9A-CDBC-47A0-8A5E-DB0985947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623AB-461E-4D23-A817-EC2F356B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B2BA7-41F0-47E4-B854-1CD084AA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64DD-F3A8-45E2-9B7F-96157C0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1A5A0-D5E7-4BF2-8B39-104E0112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F1FE-25BC-4AFB-81EB-B8C40E88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58628-B0A7-4726-9DAC-F977BBE91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116C4-5267-430A-B026-70F351433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DC9B9-26D0-46A8-B576-ABEB5C0A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67687-BF14-4E80-9875-6065AA878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E9744-6716-4FAD-9D04-1A0B6918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A44DA-1552-41EE-9619-E9FD8A14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AC1DE-7134-4DE6-89E8-A77A0569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CCEF-3794-4749-9C16-354E96FB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C66F3-C4BD-441A-ACE9-61DF3715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CD786-0858-44A5-B85A-A851B70A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380B5-7259-4730-8EBB-DB71F7F5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3FE2D-2C68-44E5-8824-EF3E8FC0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10C64-E088-4CBF-8561-428223E4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9217B-CFF9-419D-A146-7FCD38D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E915-1047-4381-A85C-29AFB15E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4175-D4B1-4A63-88BF-4CE70CEE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7F513-D53C-48F9-BC0E-AFBC5593A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EA88F-77BC-4B54-9D48-7321D461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7D88-F195-4680-9F71-5E470FCB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D2B8A-D742-4829-A476-479193A8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3DC6-422E-48DF-B77C-FE282A02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8FB0B-D70D-4081-9ABB-800590681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79215-01F8-4207-92F6-5B1610A2F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242F-E0B6-4BB2-82FD-C1A5A1A0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BDD6-79E5-46EC-B2E6-8FFE92A0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933CB-1291-46B7-94FF-BD98121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FF4BE-42CF-4FF0-974C-34D7704D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C70B0-9969-4657-803A-1DCABAA3B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28BD5-4456-47A1-9F42-45547D0A4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ECB72-761A-4354-B601-A98F61E49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65C2-CB56-44D8-B2C7-15DA3FB3C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4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9317FC6-3046-4648-8C7C-9E9FB5D99067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3154BB8F-348F-4051-A4F9-846AC51D32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476" name="Freeform 4">
              <a:extLst>
                <a:ext uri="{FF2B5EF4-FFF2-40B4-BE49-F238E27FC236}">
                  <a16:creationId xmlns:a16="http://schemas.microsoft.com/office/drawing/2014/main" id="{402E1421-DCB7-4C50-BCD9-912C03598B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477" name="Freeform 5">
              <a:extLst>
                <a:ext uri="{FF2B5EF4-FFF2-40B4-BE49-F238E27FC236}">
                  <a16:creationId xmlns:a16="http://schemas.microsoft.com/office/drawing/2014/main" id="{67D470BA-BDDB-4EB5-8743-43ADB86BCD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478" name="Freeform 6">
              <a:extLst>
                <a:ext uri="{FF2B5EF4-FFF2-40B4-BE49-F238E27FC236}">
                  <a16:creationId xmlns:a16="http://schemas.microsoft.com/office/drawing/2014/main" id="{14D63C84-0030-4162-A954-4D1CF2F9AF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07CF3F2E-9C2D-406C-AC79-FE20774512F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D1517778-DE60-4665-9090-EBE6BBDFB2B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97F6D3F3-07CB-4587-80FE-CDEA2B175C7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DD1850C3-3EBF-40B4-AA98-6CCDE39D8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483" name="Rectangle 11">
            <a:extLst>
              <a:ext uri="{FF2B5EF4-FFF2-40B4-BE49-F238E27FC236}">
                <a16:creationId xmlns:a16="http://schemas.microsoft.com/office/drawing/2014/main" id="{901C2547-5A18-4FF0-810D-98B7A83D4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84" name="Rectangle 12">
            <a:extLst>
              <a:ext uri="{FF2B5EF4-FFF2-40B4-BE49-F238E27FC236}">
                <a16:creationId xmlns:a16="http://schemas.microsoft.com/office/drawing/2014/main" id="{E080FDA7-0184-43F0-B24A-D311C95E3E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5485" name="Rectangle 13">
            <a:extLst>
              <a:ext uri="{FF2B5EF4-FFF2-40B4-BE49-F238E27FC236}">
                <a16:creationId xmlns:a16="http://schemas.microsoft.com/office/drawing/2014/main" id="{4A674C89-035F-40B5-A556-9FA379580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5486" name="Rectangle 14">
            <a:extLst>
              <a:ext uri="{FF2B5EF4-FFF2-40B4-BE49-F238E27FC236}">
                <a16:creationId xmlns:a16="http://schemas.microsoft.com/office/drawing/2014/main" id="{656CEB5D-AF07-4FDD-9D9A-9D3FCDFF7E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49FA9FA-C717-4221-871C-51535EE50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59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2" name="Text Box 8"/>
          <p:cNvSpPr txBox="1">
            <a:spLocks noChangeArrowheads="1"/>
          </p:cNvSpPr>
          <p:nvPr/>
        </p:nvSpPr>
        <p:spPr bwMode="auto">
          <a:xfrm>
            <a:off x="7112000" y="6638926"/>
            <a:ext cx="4064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t>Copyright © by Holt, Rinehart and Winston. All rights reserved.</a:t>
            </a:r>
          </a:p>
        </p:txBody>
      </p:sp>
      <p:pic>
        <p:nvPicPr>
          <p:cNvPr id="441353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7" y="6243638"/>
            <a:ext cx="238971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54" name="Rectangle 10"/>
          <p:cNvSpPr>
            <a:spLocks noChangeArrowheads="1"/>
          </p:cNvSpPr>
          <p:nvPr userDrawn="1"/>
        </p:nvSpPr>
        <p:spPr bwMode="auto">
          <a:xfrm>
            <a:off x="86444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Resources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441355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6243638"/>
            <a:ext cx="2389717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6" name="Rectangle 12"/>
          <p:cNvSpPr>
            <a:spLocks noChangeArrowheads="1"/>
          </p:cNvSpPr>
          <p:nvPr userDrawn="1"/>
        </p:nvSpPr>
        <p:spPr bwMode="auto">
          <a:xfrm>
            <a:off x="61298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Chapter menu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41357" name="AutoShap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994400" y="6281739"/>
            <a:ext cx="2288117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358" name="AutoShape 1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5926667" y="6243638"/>
            <a:ext cx="2355851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359" name="AutoShape 15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8466667" y="6243638"/>
            <a:ext cx="2389717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1904-E9E8-450C-B6C2-296DEF26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187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err="1"/>
              <a:t>Bellwork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D4944-66B4-47DC-80D9-19A84411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975034"/>
            <a:ext cx="8216348" cy="4556558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AutoNum type="arabicParenR"/>
            </a:pPr>
            <a:r>
              <a:rPr lang="en-US" sz="2600" dirty="0"/>
              <a:t>In your own words, explain what astronomy is?</a:t>
            </a:r>
          </a:p>
          <a:p>
            <a:pPr marL="0" lv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600" dirty="0"/>
              <a:t>2) List the planets in order from the sun including the location of the asteroid belt.</a:t>
            </a:r>
          </a:p>
          <a:p>
            <a:pPr marL="0" lv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600" dirty="0"/>
              <a:t>3) Suppose that you need to explain the concept of a year, and a day to a small child. For each concept, illustrate the motion of the Earth and the moon. You should include a caption to describe each illustration.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Turn over the page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4) Complete the table to show what you already know and have already learned, and what you want to know about </a:t>
            </a:r>
            <a:r>
              <a:rPr lang="en-US" sz="2600" b="1" dirty="0">
                <a:solidFill>
                  <a:prstClr val="black"/>
                </a:solidFill>
              </a:rPr>
              <a:t>Astronomy. 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B5639-C5A0-43BA-B6AA-19326C9FE3E2}"/>
              </a:ext>
            </a:extLst>
          </p:cNvPr>
          <p:cNvSpPr txBox="1"/>
          <p:nvPr/>
        </p:nvSpPr>
        <p:spPr>
          <a:xfrm>
            <a:off x="430695" y="5531592"/>
            <a:ext cx="11330609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Astronomy Text C1S1, pp. 4-7; Q: #1-5 on page 7.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on the DRA, use pages 4-7 in the textbook to help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AFED1-A000-471A-9097-F257E302A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42" y="817705"/>
            <a:ext cx="2961100" cy="1974066"/>
          </a:xfrm>
          <a:prstGeom prst="rect">
            <a:avLst/>
          </a:prstGeom>
        </p:spPr>
      </p:pic>
      <p:pic>
        <p:nvPicPr>
          <p:cNvPr id="1026" name="Picture 2" descr="Image result for space">
            <a:extLst>
              <a:ext uri="{FF2B5EF4-FFF2-40B4-BE49-F238E27FC236}">
                <a16:creationId xmlns:a16="http://schemas.microsoft.com/office/drawing/2014/main" id="{E3B614B7-9A0F-4BAF-ABEE-0C499DB9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42" y="2925498"/>
            <a:ext cx="2961100" cy="16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ce">
            <a:extLst>
              <a:ext uri="{FF2B5EF4-FFF2-40B4-BE49-F238E27FC236}">
                <a16:creationId xmlns:a16="http://schemas.microsoft.com/office/drawing/2014/main" id="{7E648AE3-45DC-47F7-B969-E7AD1884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42" y="4665521"/>
            <a:ext cx="2961100" cy="19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7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3B4E-ADFD-4D97-8EDD-363251A4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6"/>
            <a:ext cx="10515600" cy="161358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2) How did Newton’s theories explain why planets orbit the sun and why moons orbit planets?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269C-7D6E-4703-8B9B-085F7FF3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7537"/>
            <a:ext cx="6927574" cy="40194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Newton explained that the force of gravity keeps the planet and moons in orbit. </a:t>
            </a:r>
          </a:p>
        </p:txBody>
      </p:sp>
      <p:pic>
        <p:nvPicPr>
          <p:cNvPr id="4" name="Picture 3" descr="Com_02-UN05">
            <a:extLst>
              <a:ext uri="{FF2B5EF4-FFF2-40B4-BE49-F238E27FC236}">
                <a16:creationId xmlns:a16="http://schemas.microsoft.com/office/drawing/2014/main" id="{CBF2F320-9031-46D7-A08C-BD6B696A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6921" y="2157538"/>
            <a:ext cx="3084696" cy="37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33B9-3F3B-4D98-A4C7-22D02885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367897"/>
            <a:ext cx="5314536" cy="114158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Bellwork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28CD-EB98-42BC-95B0-3273C281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794413"/>
            <a:ext cx="6350551" cy="38605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600" b="1" dirty="0">
                <a:effectLst/>
              </a:rPr>
              <a:t>Part 1:</a:t>
            </a:r>
            <a:endParaRPr lang="en-US" sz="2600" dirty="0">
              <a:effectLst/>
            </a:endParaRPr>
          </a:p>
          <a:p>
            <a:r>
              <a:rPr lang="en-US" sz="2200" b="1" dirty="0">
                <a:effectLst/>
              </a:rPr>
              <a:t>Shade in the circle of the correct answer.</a:t>
            </a:r>
          </a:p>
          <a:p>
            <a:endParaRPr lang="en-US" sz="1800" b="1" dirty="0">
              <a:effectLst/>
            </a:endParaRPr>
          </a:p>
          <a:p>
            <a:pPr marL="0" indent="0">
              <a:buNone/>
            </a:pPr>
            <a:r>
              <a:rPr lang="en-US" sz="2600" b="1" dirty="0">
                <a:effectLst/>
              </a:rPr>
              <a:t>Part 2:</a:t>
            </a:r>
            <a:endParaRPr lang="en-US" sz="2600" dirty="0">
              <a:effectLst/>
            </a:endParaRPr>
          </a:p>
          <a:p>
            <a:pPr marL="514350" lvl="0" indent="-514350">
              <a:buAutoNum type="alphaLcParenR"/>
            </a:pPr>
            <a:r>
              <a:rPr lang="en-US" sz="2200" b="1" dirty="0">
                <a:effectLst/>
              </a:rPr>
              <a:t>What is a telescope? Explain your answer.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en-US" sz="2200" b="1" dirty="0">
                <a:effectLst/>
              </a:rPr>
              <a:t>Have you ever bent or slowed down light? How?</a:t>
            </a:r>
            <a:endParaRPr lang="en-US" sz="2200" dirty="0">
              <a:effectLst/>
            </a:endParaRPr>
          </a:p>
          <a:p>
            <a:pPr marL="0" lvl="0" indent="0">
              <a:buNone/>
            </a:pPr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4" name="Picture 8" descr="Com_10-06b">
            <a:extLst>
              <a:ext uri="{FF2B5EF4-FFF2-40B4-BE49-F238E27FC236}">
                <a16:creationId xmlns:a16="http://schemas.microsoft.com/office/drawing/2014/main" id="{BC088DD0-D075-4B28-B638-1F9E35CB5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173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3EEA4-54D9-4928-8BAA-D2E637037194}"/>
              </a:ext>
            </a:extLst>
          </p:cNvPr>
          <p:cNvSpPr txBox="1"/>
          <p:nvPr/>
        </p:nvSpPr>
        <p:spPr>
          <a:xfrm>
            <a:off x="430695" y="5776853"/>
            <a:ext cx="549302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Ask Ms. Wheeler for some extra credit. </a:t>
            </a:r>
          </a:p>
        </p:txBody>
      </p:sp>
    </p:spTree>
    <p:extLst>
      <p:ext uri="{BB962C8B-B14F-4D97-AF65-F5344CB8AC3E}">
        <p14:creationId xmlns:p14="http://schemas.microsoft.com/office/powerpoint/2010/main" val="294939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D499-D6CF-4D4E-8B8C-0FD62EED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407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BE12-29EB-42F6-A47E-2F3AE944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253330"/>
            <a:ext cx="12003314" cy="494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The “sun-centered” model of the solar system was developed by 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Kepler discovered that the orbits of the planet were___________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The planets closest to the sun travel__________ than those farther away.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The inner planets are ___________ planets.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Which of these is part of out solar system?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00F80-4D0F-4AA2-B1E1-710A74DD3D3D}"/>
              </a:ext>
            </a:extLst>
          </p:cNvPr>
          <p:cNvSpPr txBox="1"/>
          <p:nvPr/>
        </p:nvSpPr>
        <p:spPr>
          <a:xfrm>
            <a:off x="859972" y="1691561"/>
            <a:ext cx="2173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Copernicus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15EA7-FCD2-42A5-93F2-C539F489DCAF}"/>
              </a:ext>
            </a:extLst>
          </p:cNvPr>
          <p:cNvSpPr txBox="1"/>
          <p:nvPr/>
        </p:nvSpPr>
        <p:spPr>
          <a:xfrm>
            <a:off x="859973" y="2828366"/>
            <a:ext cx="1788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elliptical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B21D-5D6D-47B7-9C20-CA277ACE9C99}"/>
              </a:ext>
            </a:extLst>
          </p:cNvPr>
          <p:cNvSpPr txBox="1"/>
          <p:nvPr/>
        </p:nvSpPr>
        <p:spPr>
          <a:xfrm>
            <a:off x="838200" y="3798801"/>
            <a:ext cx="1788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faster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C5CDD-41E8-4750-A6C4-750046C44809}"/>
              </a:ext>
            </a:extLst>
          </p:cNvPr>
          <p:cNvSpPr txBox="1"/>
          <p:nvPr/>
        </p:nvSpPr>
        <p:spPr>
          <a:xfrm>
            <a:off x="838199" y="4811485"/>
            <a:ext cx="2173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Solid, rocky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94562-03EC-48E6-B7C2-7A5A4145223B}"/>
              </a:ext>
            </a:extLst>
          </p:cNvPr>
          <p:cNvSpPr txBox="1"/>
          <p:nvPr/>
        </p:nvSpPr>
        <p:spPr>
          <a:xfrm>
            <a:off x="838199" y="5888334"/>
            <a:ext cx="29500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The Asteroid Belt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7" descr="Com_10-06a">
            <a:extLst>
              <a:ext uri="{FF2B5EF4-FFF2-40B4-BE49-F238E27FC236}">
                <a16:creationId xmlns:a16="http://schemas.microsoft.com/office/drawing/2014/main" id="{370507A4-6544-491F-9100-DF9DD7A0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3440" y="4081731"/>
            <a:ext cx="3625850" cy="238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4953000" y="152401"/>
            <a:ext cx="462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Section 2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Telescopes</a:t>
            </a:r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878230" y="2816552"/>
            <a:ext cx="6306341" cy="241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Telescope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an instrument that gathers electromagnetic radiation from objects in space and concentrates it for better observation.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many different types of telescopes.</a:t>
            </a:r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2566988" y="152401"/>
            <a:ext cx="2025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Chapter J1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238D6-D107-4902-8BF0-0B36330411AF}"/>
              </a:ext>
            </a:extLst>
          </p:cNvPr>
          <p:cNvSpPr txBox="1"/>
          <p:nvPr/>
        </p:nvSpPr>
        <p:spPr>
          <a:xfrm>
            <a:off x="5212443" y="827314"/>
            <a:ext cx="17671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Part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70B38-A0E8-4D46-B5BD-B88C63A8C2FE}"/>
              </a:ext>
            </a:extLst>
          </p:cNvPr>
          <p:cNvSpPr txBox="1"/>
          <p:nvPr/>
        </p:nvSpPr>
        <p:spPr>
          <a:xfrm>
            <a:off x="2544991" y="1861936"/>
            <a:ext cx="75843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What is a telescope? Explain your answer.</a:t>
            </a:r>
          </a:p>
        </p:txBody>
      </p:sp>
      <p:pic>
        <p:nvPicPr>
          <p:cNvPr id="7170" name="Picture 2" descr="Image result for telescope">
            <a:extLst>
              <a:ext uri="{FF2B5EF4-FFF2-40B4-BE49-F238E27FC236}">
                <a16:creationId xmlns:a16="http://schemas.microsoft.com/office/drawing/2014/main" id="{3B0FDC5B-A125-4E2C-8F5C-6B01B0CD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16552"/>
            <a:ext cx="4068233" cy="25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414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F210-029D-480B-A3AD-E6317084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73037"/>
            <a:ext cx="10990943" cy="1016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Have you ever bent or slowed down light? How?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7069-F51C-4EB3-869B-2320E62D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Wearing glasses</a:t>
            </a:r>
          </a:p>
          <a:p>
            <a:r>
              <a:rPr lang="en-US" dirty="0"/>
              <a:t>Looking through a microscope</a:t>
            </a:r>
          </a:p>
        </p:txBody>
      </p:sp>
      <p:pic>
        <p:nvPicPr>
          <p:cNvPr id="4" name="Picture 7" descr="Com_10-06a">
            <a:extLst>
              <a:ext uri="{FF2B5EF4-FFF2-40B4-BE49-F238E27FC236}">
                <a16:creationId xmlns:a16="http://schemas.microsoft.com/office/drawing/2014/main" id="{DD1632BC-A0AD-476B-B86C-467F11DE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3725" y="1349375"/>
            <a:ext cx="3625850" cy="238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Image result for microscope">
            <a:extLst>
              <a:ext uri="{FF2B5EF4-FFF2-40B4-BE49-F238E27FC236}">
                <a16:creationId xmlns:a16="http://schemas.microsoft.com/office/drawing/2014/main" id="{E9C3CC67-F64D-4E57-B460-2C4CE39E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73" y="3221491"/>
            <a:ext cx="2497998" cy="32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B55E-9DBF-485A-B4EE-1BAAA6BC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81185"/>
            <a:ext cx="10515600" cy="9955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err="1"/>
              <a:t>Bellwork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91DF-142A-4643-8882-E641F949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329"/>
            <a:ext cx="10515600" cy="248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1) Decide if the statements are true or false.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2) Make one of your false answers into a true answer.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F87D6-54AA-44C0-8BBD-BB1AFDD92F01}"/>
              </a:ext>
            </a:extLst>
          </p:cNvPr>
          <p:cNvSpPr txBox="1"/>
          <p:nvPr/>
        </p:nvSpPr>
        <p:spPr>
          <a:xfrm>
            <a:off x="304800" y="5760792"/>
            <a:ext cx="11887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 on tonight’s homework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C1 S3 pp. 14-20; Q: #1,2,3,7 on page 21.</a:t>
            </a:r>
          </a:p>
        </p:txBody>
      </p:sp>
      <p:pic>
        <p:nvPicPr>
          <p:cNvPr id="4" name="Picture 2" descr="Image result for milky way galaxy">
            <a:extLst>
              <a:ext uri="{FF2B5EF4-FFF2-40B4-BE49-F238E27FC236}">
                <a16:creationId xmlns:a16="http://schemas.microsoft.com/office/drawing/2014/main" id="{24E08251-E5D5-485F-BD15-F62D4696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2" y="2551113"/>
            <a:ext cx="4486427" cy="28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lky way galaxy">
            <a:extLst>
              <a:ext uri="{FF2B5EF4-FFF2-40B4-BE49-F238E27FC236}">
                <a16:creationId xmlns:a16="http://schemas.microsoft.com/office/drawing/2014/main" id="{63A15C8F-7CF2-4492-9336-9097DAAE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2551114"/>
            <a:ext cx="4316942" cy="28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452" y="-28076"/>
            <a:ext cx="9727096" cy="68012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4000" b="1" dirty="0" err="1"/>
              <a:t>Bellwork</a:t>
            </a:r>
            <a:r>
              <a:rPr lang="en-GB" sz="4000" b="1" dirty="0"/>
              <a:t>: True or 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738182"/>
            <a:ext cx="94510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Astronomy is the study of the universe.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89" y="1144430"/>
            <a:ext cx="945105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Copernicus thought that the Earth was at the center of the universe and that other planets and the sun revolved around the Earth.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89" y="1839721"/>
            <a:ext cx="94510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 In 1924, Edwin Hubble proved that other galaxies existed beyond the edge of the Milky Way.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680" y="2404611"/>
            <a:ext cx="94510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A reflecting telescope uses a set of lenses to gather and focus light from distant objects.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667" y="2965139"/>
            <a:ext cx="94510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 The electromagnetic spectrum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consists of all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frequencies or wavelengths of electromagnetic              radiation.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667" y="3751494"/>
            <a:ext cx="945106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6)  A refracting telescope uses a curved mirror to gather and focus light from distant objects.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76" y="4583469"/>
            <a:ext cx="94575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7) The atmosphere does not cause interference of telescopes located on the ground on Earth.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680" y="5261923"/>
            <a:ext cx="94575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8)  Galileo formulated the law of gravity, which helped explain planetary motions.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81" y="5784032"/>
            <a:ext cx="94575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9) An optical telescope collects visible light and focuses it to the focal point for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better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observation.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176" y="6215298"/>
            <a:ext cx="94510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10)  A constellation is a region of the sky that contains a recognizable star pattern and that is used to describe the location of objects in space.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93886" y="722794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5856" y="722793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73872" y="1342187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5870" y="1887974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93886" y="1906569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67650" y="1331632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83940" y="2397701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67650" y="3013755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102116" y="3037921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13142" y="3718073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02116" y="3739730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94731" y="4542275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24325" y="5204370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38387" y="5219759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96715" y="4503802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005391" y="5799422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13866" y="5768643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013866" y="6433860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13866" y="6406980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95870" y="2393445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194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4" grpId="0" animBg="1"/>
      <p:bldP spid="26" grpId="0" animBg="1"/>
      <p:bldP spid="30" grpId="0" animBg="1"/>
      <p:bldP spid="32" grpId="0" animBg="1"/>
      <p:bldP spid="34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5D4F-F92C-45E2-88D2-24502526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91" y="286642"/>
            <a:ext cx="4304938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Bellwork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9556-645C-4449-A9DA-0B04A84A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1" y="2219355"/>
            <a:ext cx="5277247" cy="41391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Complete the Chapter Review on pages 24 to 25, Q 5-14.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Image result for milky way galaxy">
            <a:extLst>
              <a:ext uri="{FF2B5EF4-FFF2-40B4-BE49-F238E27FC236}">
                <a16:creationId xmlns:a16="http://schemas.microsoft.com/office/drawing/2014/main" id="{56C924DE-5013-46F4-8E52-6C95589DB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r="10491" b="-4"/>
          <a:stretch/>
        </p:blipFill>
        <p:spPr bwMode="auto"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black hole">
            <a:extLst>
              <a:ext uri="{FF2B5EF4-FFF2-40B4-BE49-F238E27FC236}">
                <a16:creationId xmlns:a16="http://schemas.microsoft.com/office/drawing/2014/main" id="{484F3D0A-7722-402D-917B-C24497941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20780" b="1"/>
          <a:stretch/>
        </p:blipFill>
        <p:spPr bwMode="auto"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C563BE32-D8AA-4965-8D94-787E2D7F5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r="-4" b="14579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50EED9-75BE-4463-9E1A-E0994CE6B58F}"/>
              </a:ext>
            </a:extLst>
          </p:cNvPr>
          <p:cNvSpPr txBox="1"/>
          <p:nvPr/>
        </p:nvSpPr>
        <p:spPr>
          <a:xfrm>
            <a:off x="180474" y="5574086"/>
            <a:ext cx="5494064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for chapter 1 quiz.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87FEF-E6BE-4412-90EF-DFCC05DAADAF}"/>
              </a:ext>
            </a:extLst>
          </p:cNvPr>
          <p:cNvSpPr txBox="1"/>
          <p:nvPr/>
        </p:nvSpPr>
        <p:spPr>
          <a:xfrm>
            <a:off x="4905573" y="238189"/>
            <a:ext cx="2873828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night’s homework check: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Q: #1,2,3,7 on page 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64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BAAA-3065-46C8-85A2-481A44DD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948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/>
              <a:t>Chapter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38482-5C07-4FC9-B651-35C80E88D76D}"/>
              </a:ext>
            </a:extLst>
          </p:cNvPr>
          <p:cNvSpPr txBox="1"/>
          <p:nvPr/>
        </p:nvSpPr>
        <p:spPr>
          <a:xfrm>
            <a:off x="838197" y="804465"/>
            <a:ext cx="1059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D: Microwaves, infrared light, visible light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327B48-D9F2-463B-9A04-BC51CBEB698D}"/>
              </a:ext>
            </a:extLst>
          </p:cNvPr>
          <p:cNvSpPr txBox="1"/>
          <p:nvPr/>
        </p:nvSpPr>
        <p:spPr>
          <a:xfrm>
            <a:off x="838197" y="1318816"/>
            <a:ext cx="105951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6) B: Earth takes to rotate once on its axis.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DAA882-7E4B-4419-9002-DFF717A7F39C}"/>
              </a:ext>
            </a:extLst>
          </p:cNvPr>
          <p:cNvSpPr txBox="1"/>
          <p:nvPr/>
        </p:nvSpPr>
        <p:spPr>
          <a:xfrm>
            <a:off x="838197" y="1806062"/>
            <a:ext cx="105951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7) D: Separate telescopes are needed to observe each type of radiation, but only one of the telescopes must be in space.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C0219F-3324-40A2-86DC-CEB3B3EDED4F}"/>
              </a:ext>
            </a:extLst>
          </p:cNvPr>
          <p:cNvSpPr txBox="1"/>
          <p:nvPr/>
        </p:nvSpPr>
        <p:spPr>
          <a:xfrm>
            <a:off x="838197" y="5001099"/>
            <a:ext cx="3622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12) A: above the horizon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23A7C0-E1F0-4C36-BBC9-6BC696D81B5C}"/>
              </a:ext>
            </a:extLst>
          </p:cNvPr>
          <p:cNvSpPr txBox="1"/>
          <p:nvPr/>
        </p:nvSpPr>
        <p:spPr>
          <a:xfrm>
            <a:off x="838197" y="4313797"/>
            <a:ext cx="3622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11) D: All of the above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6471F-26B6-47A1-938D-4BD485B8191D}"/>
              </a:ext>
            </a:extLst>
          </p:cNvPr>
          <p:cNvSpPr txBox="1"/>
          <p:nvPr/>
        </p:nvSpPr>
        <p:spPr>
          <a:xfrm>
            <a:off x="838197" y="2634793"/>
            <a:ext cx="36222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8) A: the Ptolemaic theory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A8245-9798-40FF-B6F9-1941C5D9CEBA}"/>
              </a:ext>
            </a:extLst>
          </p:cNvPr>
          <p:cNvSpPr txBox="1"/>
          <p:nvPr/>
        </p:nvSpPr>
        <p:spPr>
          <a:xfrm>
            <a:off x="838197" y="3194461"/>
            <a:ext cx="3622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9) B: Galileo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17FB35-9AB0-4B0A-9F67-B1A4F76FC420}"/>
              </a:ext>
            </a:extLst>
          </p:cNvPr>
          <p:cNvSpPr txBox="1"/>
          <p:nvPr/>
        </p:nvSpPr>
        <p:spPr>
          <a:xfrm>
            <a:off x="838197" y="3768453"/>
            <a:ext cx="3622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10) B: constellations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42B07C-CA6E-47ED-9A79-AE54E793B5B5}"/>
              </a:ext>
            </a:extLst>
          </p:cNvPr>
          <p:cNvSpPr txBox="1"/>
          <p:nvPr/>
        </p:nvSpPr>
        <p:spPr>
          <a:xfrm>
            <a:off x="838197" y="5661225"/>
            <a:ext cx="3622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13) B: the vernal equinox.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EF3A4-5C5A-411C-9732-2A9636542DE5}"/>
              </a:ext>
            </a:extLst>
          </p:cNvPr>
          <p:cNvSpPr txBox="1"/>
          <p:nvPr/>
        </p:nvSpPr>
        <p:spPr>
          <a:xfrm>
            <a:off x="838197" y="6321351"/>
            <a:ext cx="3622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14) C: X-ray telescopes.</a:t>
            </a:r>
          </a:p>
        </p:txBody>
      </p:sp>
    </p:spTree>
    <p:extLst>
      <p:ext uri="{BB962C8B-B14F-4D97-AF65-F5344CB8AC3E}">
        <p14:creationId xmlns:p14="http://schemas.microsoft.com/office/powerpoint/2010/main" val="21162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4953001" y="152401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Studying Space</a:t>
            </a: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2286001" y="990601"/>
            <a:ext cx="7705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 Map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2286001" y="1676400"/>
            <a:ext cx="77057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Use the terms below to complete the concept map on the next slide.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60478" name="Group 30"/>
          <p:cNvGraphicFramePr>
            <a:graphicFrameLocks noGrp="1"/>
          </p:cNvGraphicFramePr>
          <p:nvPr/>
        </p:nvGraphicFramePr>
        <p:xfrm>
          <a:off x="2286000" y="2895600"/>
          <a:ext cx="7924800" cy="2145030"/>
        </p:xfrm>
        <a:graphic>
          <a:graphicData uri="http://schemas.openxmlformats.org/drawingml/2006/table">
            <a:tbl>
              <a:tblPr/>
              <a:tblGrid>
                <a:gridCol w="396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declination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zenith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equator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horizon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celestial objects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altitude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celestial equator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astronomy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2566988" y="152401"/>
            <a:ext cx="2025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Chapter J1</a:t>
            </a:r>
          </a:p>
        </p:txBody>
      </p:sp>
    </p:spTree>
    <p:extLst>
      <p:ext uri="{BB962C8B-B14F-4D97-AF65-F5344CB8AC3E}">
        <p14:creationId xmlns:p14="http://schemas.microsoft.com/office/powerpoint/2010/main" val="172135550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astronomy">
            <a:extLst>
              <a:ext uri="{FF2B5EF4-FFF2-40B4-BE49-F238E27FC236}">
                <a16:creationId xmlns:a16="http://schemas.microsoft.com/office/drawing/2014/main" id="{C5366CB7-37FA-4A99-9FD4-650585209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r="-2" b="2367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stronomy">
            <a:extLst>
              <a:ext uri="{FF2B5EF4-FFF2-40B4-BE49-F238E27FC236}">
                <a16:creationId xmlns:a16="http://schemas.microsoft.com/office/drawing/2014/main" id="{F7F2BFF6-7343-441C-A062-11D0F9B4B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6" r="-2" b="108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B5996-ABB0-4CF8-9DD2-901C0D1A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400" b="1" dirty="0"/>
              <a:t>1) In your own words, explain what astronomy is?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2AF17-C0DE-4EAF-A4EB-928E745D1F9D}"/>
              </a:ext>
            </a:extLst>
          </p:cNvPr>
          <p:cNvSpPr txBox="1"/>
          <p:nvPr/>
        </p:nvSpPr>
        <p:spPr>
          <a:xfrm>
            <a:off x="448056" y="2663687"/>
            <a:ext cx="5316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Astronomy is the study of the universe.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B3355-961F-4218-92E5-E7698ECE8849}"/>
              </a:ext>
            </a:extLst>
          </p:cNvPr>
          <p:cNvSpPr/>
          <p:nvPr/>
        </p:nvSpPr>
        <p:spPr>
          <a:xfrm>
            <a:off x="-8667" y="993913"/>
            <a:ext cx="313467" cy="95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4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FB51-DB3C-457C-8121-CEE070B7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Concept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FFAFA-8AA7-4227-9E1D-6F6D6801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94" y="813757"/>
            <a:ext cx="3313749" cy="4734723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 eaLnBrk="0" fontAlgn="base" hangingPunc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Use the terms below to complete the concept map</a:t>
            </a:r>
            <a:endParaRPr lang="en-US" sz="2400" b="1" dirty="0"/>
          </a:p>
          <a:p>
            <a:pPr eaLnBrk="0" fontAlgn="base" hangingPunct="0"/>
            <a:endParaRPr lang="en-US" b="1" dirty="0"/>
          </a:p>
          <a:p>
            <a:pPr eaLnBrk="0" fontAlgn="base" hangingPunct="0"/>
            <a:r>
              <a:rPr lang="en-US" sz="2400" b="1" dirty="0"/>
              <a:t>declination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zenith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equator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horizon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celestial objects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altitude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celestial equator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astronomy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5" descr="149_C_MAP_ERTH_TE_HST">
            <a:extLst>
              <a:ext uri="{FF2B5EF4-FFF2-40B4-BE49-F238E27FC236}">
                <a16:creationId xmlns:a16="http://schemas.microsoft.com/office/drawing/2014/main" id="{6BA401EE-6686-459D-9CE1-84F6F75D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0038" r="12091" b="8052"/>
          <a:stretch>
            <a:fillRect/>
          </a:stretch>
        </p:blipFill>
        <p:spPr bwMode="auto">
          <a:xfrm>
            <a:off x="4752871" y="684766"/>
            <a:ext cx="4544846" cy="61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A21D83D-A4BD-4B55-AA89-FC9DD42A3E41}"/>
              </a:ext>
            </a:extLst>
          </p:cNvPr>
          <p:cNvGrpSpPr/>
          <p:nvPr/>
        </p:nvGrpSpPr>
        <p:grpSpPr>
          <a:xfrm>
            <a:off x="6231210" y="727117"/>
            <a:ext cx="1588168" cy="526214"/>
            <a:chOff x="3996489" y="1114383"/>
            <a:chExt cx="1588168" cy="5262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DBA6C34-8694-498A-A5CF-0769D699CE2C}"/>
                </a:ext>
              </a:extLst>
            </p:cNvPr>
            <p:cNvSpPr/>
            <p:nvPr/>
          </p:nvSpPr>
          <p:spPr>
            <a:xfrm>
              <a:off x="3996489" y="1114383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6CB0B1-669C-4538-8454-AFE7E39166F2}"/>
                </a:ext>
              </a:extLst>
            </p:cNvPr>
            <p:cNvSpPr txBox="1"/>
            <p:nvPr/>
          </p:nvSpPr>
          <p:spPr>
            <a:xfrm>
              <a:off x="4411579" y="1144588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AC61C1-9944-4C22-A475-DD5534FDC0D8}"/>
              </a:ext>
            </a:extLst>
          </p:cNvPr>
          <p:cNvGrpSpPr/>
          <p:nvPr/>
        </p:nvGrpSpPr>
        <p:grpSpPr>
          <a:xfrm>
            <a:off x="6240172" y="2147809"/>
            <a:ext cx="1588168" cy="526214"/>
            <a:chOff x="2408321" y="2902786"/>
            <a:chExt cx="1588168" cy="5262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457B9A-5958-4494-BC5D-61ADD20ED211}"/>
                </a:ext>
              </a:extLst>
            </p:cNvPr>
            <p:cNvSpPr/>
            <p:nvPr/>
          </p:nvSpPr>
          <p:spPr>
            <a:xfrm>
              <a:off x="2408321" y="2902786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8A0142-A3FD-4B4C-A927-B9B8949FB10B}"/>
                </a:ext>
              </a:extLst>
            </p:cNvPr>
            <p:cNvSpPr txBox="1"/>
            <p:nvPr/>
          </p:nvSpPr>
          <p:spPr>
            <a:xfrm>
              <a:off x="2823411" y="2932991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FDA6A4-DD80-43E2-A5DE-88ED7717D48B}"/>
              </a:ext>
            </a:extLst>
          </p:cNvPr>
          <p:cNvGrpSpPr/>
          <p:nvPr/>
        </p:nvGrpSpPr>
        <p:grpSpPr>
          <a:xfrm>
            <a:off x="4647408" y="3657764"/>
            <a:ext cx="1588168" cy="526214"/>
            <a:chOff x="3996489" y="2808390"/>
            <a:chExt cx="1588168" cy="5262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64353B-587F-4BF7-AD9F-CB2790670A7D}"/>
                </a:ext>
              </a:extLst>
            </p:cNvPr>
            <p:cNvSpPr/>
            <p:nvPr/>
          </p:nvSpPr>
          <p:spPr>
            <a:xfrm>
              <a:off x="3996489" y="2808390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29658-0369-43C5-919B-4340A08AA0D6}"/>
                </a:ext>
              </a:extLst>
            </p:cNvPr>
            <p:cNvSpPr txBox="1"/>
            <p:nvPr/>
          </p:nvSpPr>
          <p:spPr>
            <a:xfrm>
              <a:off x="4411579" y="2838595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199578-909A-4395-836F-134BE9211A4D}"/>
              </a:ext>
            </a:extLst>
          </p:cNvPr>
          <p:cNvGrpSpPr/>
          <p:nvPr/>
        </p:nvGrpSpPr>
        <p:grpSpPr>
          <a:xfrm>
            <a:off x="4619174" y="4965831"/>
            <a:ext cx="1588168" cy="526214"/>
            <a:chOff x="5636792" y="2833809"/>
            <a:chExt cx="1588168" cy="5262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8FB59A-9A6C-450C-A122-B72D755BFABB}"/>
                </a:ext>
              </a:extLst>
            </p:cNvPr>
            <p:cNvSpPr/>
            <p:nvPr/>
          </p:nvSpPr>
          <p:spPr>
            <a:xfrm>
              <a:off x="5636792" y="2833809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C5B378-82D3-401F-BD6C-9A7A19F6772F}"/>
                </a:ext>
              </a:extLst>
            </p:cNvPr>
            <p:cNvSpPr txBox="1"/>
            <p:nvPr/>
          </p:nvSpPr>
          <p:spPr>
            <a:xfrm>
              <a:off x="6051882" y="2864014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10F6B7-8850-42A8-90A3-6EE5F16B4EF1}"/>
              </a:ext>
            </a:extLst>
          </p:cNvPr>
          <p:cNvGrpSpPr/>
          <p:nvPr/>
        </p:nvGrpSpPr>
        <p:grpSpPr>
          <a:xfrm>
            <a:off x="4647408" y="6304782"/>
            <a:ext cx="1588168" cy="526214"/>
            <a:chOff x="7263061" y="2806887"/>
            <a:chExt cx="1588168" cy="5262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C79E76-7352-4481-9AF3-2D47D5DE8BCC}"/>
                </a:ext>
              </a:extLst>
            </p:cNvPr>
            <p:cNvSpPr/>
            <p:nvPr/>
          </p:nvSpPr>
          <p:spPr>
            <a:xfrm>
              <a:off x="7263061" y="2806887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432E21-D0AB-4092-91A7-63A269FCDF91}"/>
                </a:ext>
              </a:extLst>
            </p:cNvPr>
            <p:cNvSpPr txBox="1"/>
            <p:nvPr/>
          </p:nvSpPr>
          <p:spPr>
            <a:xfrm>
              <a:off x="7678151" y="2837092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9F693C-5B31-4CDE-BECF-BAF216CA0B7A}"/>
              </a:ext>
            </a:extLst>
          </p:cNvPr>
          <p:cNvGrpSpPr/>
          <p:nvPr/>
        </p:nvGrpSpPr>
        <p:grpSpPr>
          <a:xfrm>
            <a:off x="6269297" y="4996036"/>
            <a:ext cx="1588168" cy="526214"/>
            <a:chOff x="5512468" y="4449762"/>
            <a:chExt cx="1588168" cy="52621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9132BC-BFB5-43F8-AD9F-5753D450018D}"/>
                </a:ext>
              </a:extLst>
            </p:cNvPr>
            <p:cNvSpPr/>
            <p:nvPr/>
          </p:nvSpPr>
          <p:spPr>
            <a:xfrm>
              <a:off x="5512468" y="4449762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B42668-1186-4895-B840-17354968FDCA}"/>
                </a:ext>
              </a:extLst>
            </p:cNvPr>
            <p:cNvSpPr txBox="1"/>
            <p:nvPr/>
          </p:nvSpPr>
          <p:spPr>
            <a:xfrm>
              <a:off x="5927558" y="4479967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60298B-F061-4803-83B0-65C4AAA4AFA3}"/>
              </a:ext>
            </a:extLst>
          </p:cNvPr>
          <p:cNvGrpSpPr/>
          <p:nvPr/>
        </p:nvGrpSpPr>
        <p:grpSpPr>
          <a:xfrm>
            <a:off x="7869762" y="3688098"/>
            <a:ext cx="1588168" cy="526214"/>
            <a:chOff x="5512468" y="4449762"/>
            <a:chExt cx="1588168" cy="52621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B11478-0C3A-4F88-9FB2-279B598ABB03}"/>
                </a:ext>
              </a:extLst>
            </p:cNvPr>
            <p:cNvSpPr/>
            <p:nvPr/>
          </p:nvSpPr>
          <p:spPr>
            <a:xfrm>
              <a:off x="5512468" y="4449762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4CB508-9DD1-4E3C-9EB8-D5CC522CC051}"/>
                </a:ext>
              </a:extLst>
            </p:cNvPr>
            <p:cNvSpPr txBox="1"/>
            <p:nvPr/>
          </p:nvSpPr>
          <p:spPr>
            <a:xfrm>
              <a:off x="5927558" y="4479967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08276E-C73E-4B56-A229-DC5412C4E6B8}"/>
              </a:ext>
            </a:extLst>
          </p:cNvPr>
          <p:cNvGrpSpPr/>
          <p:nvPr/>
        </p:nvGrpSpPr>
        <p:grpSpPr>
          <a:xfrm>
            <a:off x="7818676" y="5318220"/>
            <a:ext cx="1588168" cy="526214"/>
            <a:chOff x="5512468" y="4449762"/>
            <a:chExt cx="1588168" cy="5262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807BD8-FC73-4B37-B2F3-48BFCD8FB381}"/>
                </a:ext>
              </a:extLst>
            </p:cNvPr>
            <p:cNvSpPr/>
            <p:nvPr/>
          </p:nvSpPr>
          <p:spPr>
            <a:xfrm>
              <a:off x="5512468" y="4449762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AF10B5-2A30-48E4-AC67-6D520BB4CC40}"/>
                </a:ext>
              </a:extLst>
            </p:cNvPr>
            <p:cNvSpPr txBox="1"/>
            <p:nvPr/>
          </p:nvSpPr>
          <p:spPr>
            <a:xfrm>
              <a:off x="5927558" y="4479967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he order of the planets with the asteroid and kuiper belt">
            <a:extLst>
              <a:ext uri="{FF2B5EF4-FFF2-40B4-BE49-F238E27FC236}">
                <a16:creationId xmlns:a16="http://schemas.microsoft.com/office/drawing/2014/main" id="{636384C7-81F1-4484-92FD-B959F53B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" y="859180"/>
            <a:ext cx="11511594" cy="59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D2A89-2CDB-4EC5-BFC9-B5014DC27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E1E80-7ABC-4679-B5A9-F5BC01EA6D9D}"/>
              </a:ext>
            </a:extLst>
          </p:cNvPr>
          <p:cNvSpPr txBox="1"/>
          <p:nvPr/>
        </p:nvSpPr>
        <p:spPr>
          <a:xfrm>
            <a:off x="318052" y="238539"/>
            <a:ext cx="1086641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List the planets in order from the sun including the location of the asteroid belt.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3F914-274F-4602-9FA8-83ACB4FB26DB}"/>
              </a:ext>
            </a:extLst>
          </p:cNvPr>
          <p:cNvSpPr txBox="1"/>
          <p:nvPr/>
        </p:nvSpPr>
        <p:spPr>
          <a:xfrm rot="4386181">
            <a:off x="1338471" y="3962401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E6708-67A3-4A1D-9976-E5C4F3B1FDA9}"/>
              </a:ext>
            </a:extLst>
          </p:cNvPr>
          <p:cNvSpPr txBox="1"/>
          <p:nvPr/>
        </p:nvSpPr>
        <p:spPr>
          <a:xfrm rot="4386181">
            <a:off x="1797125" y="3810248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B6DCF-B9D5-4EA6-8A7C-6539958DE9C6}"/>
              </a:ext>
            </a:extLst>
          </p:cNvPr>
          <p:cNvSpPr txBox="1"/>
          <p:nvPr/>
        </p:nvSpPr>
        <p:spPr>
          <a:xfrm rot="4386181">
            <a:off x="2255779" y="3658094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6911-460C-40A1-8B4D-88A78C41A457}"/>
              </a:ext>
            </a:extLst>
          </p:cNvPr>
          <p:cNvSpPr txBox="1"/>
          <p:nvPr/>
        </p:nvSpPr>
        <p:spPr>
          <a:xfrm rot="4386181">
            <a:off x="2732225" y="3505939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4A723-23A9-462C-8A70-36E43FEA4D3C}"/>
              </a:ext>
            </a:extLst>
          </p:cNvPr>
          <p:cNvSpPr txBox="1"/>
          <p:nvPr/>
        </p:nvSpPr>
        <p:spPr>
          <a:xfrm rot="4386181">
            <a:off x="3194844" y="2749180"/>
            <a:ext cx="15017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A617D-F61D-4342-9661-1CCBA5032337}"/>
              </a:ext>
            </a:extLst>
          </p:cNvPr>
          <p:cNvSpPr txBox="1"/>
          <p:nvPr/>
        </p:nvSpPr>
        <p:spPr>
          <a:xfrm rot="4386181">
            <a:off x="4399144" y="2851945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D8BE3-1A4B-404F-878F-DF1C61A5F4CB}"/>
              </a:ext>
            </a:extLst>
          </p:cNvPr>
          <p:cNvSpPr txBox="1"/>
          <p:nvPr/>
        </p:nvSpPr>
        <p:spPr>
          <a:xfrm rot="4386181">
            <a:off x="6140994" y="2288111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9DC5E-B36E-485D-9BD6-A183FA4108B8}"/>
              </a:ext>
            </a:extLst>
          </p:cNvPr>
          <p:cNvSpPr txBox="1"/>
          <p:nvPr/>
        </p:nvSpPr>
        <p:spPr>
          <a:xfrm rot="4386181">
            <a:off x="7946652" y="1636899"/>
            <a:ext cx="10560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869AD-8075-4994-89EC-8901DEB924CF}"/>
              </a:ext>
            </a:extLst>
          </p:cNvPr>
          <p:cNvSpPr txBox="1"/>
          <p:nvPr/>
        </p:nvSpPr>
        <p:spPr>
          <a:xfrm rot="4386181">
            <a:off x="8839781" y="1359120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CF749D-3956-4E7E-9D90-CDF45C0B9A68}"/>
              </a:ext>
            </a:extLst>
          </p:cNvPr>
          <p:cNvSpPr/>
          <p:nvPr/>
        </p:nvSpPr>
        <p:spPr>
          <a:xfrm>
            <a:off x="3104652" y="5105168"/>
            <a:ext cx="990270" cy="1002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99EFDF-DA56-428D-9D1C-C61A9B7CE6DA}"/>
              </a:ext>
            </a:extLst>
          </p:cNvPr>
          <p:cNvSpPr/>
          <p:nvPr/>
        </p:nvSpPr>
        <p:spPr>
          <a:xfrm>
            <a:off x="9777600" y="3167141"/>
            <a:ext cx="990270" cy="1002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EAF76-8845-4588-841F-38031018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433"/>
            <a:ext cx="10823713" cy="1393976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3) Suppose that you need to explain the concept of a year, and a day to a small child. For each concept, illustrate the motion of the Earth and the moon. You should include a caption to describe each illustration.</a:t>
            </a:r>
          </a:p>
        </p:txBody>
      </p:sp>
      <p:pic>
        <p:nvPicPr>
          <p:cNvPr id="1028" name="Picture 4" descr="Image result for concept of a day with the Earth's orbit">
            <a:extLst>
              <a:ext uri="{FF2B5EF4-FFF2-40B4-BE49-F238E27FC236}">
                <a16:creationId xmlns:a16="http://schemas.microsoft.com/office/drawing/2014/main" id="{6EF2AAD7-FB77-48FE-8297-62808378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23" y="2173357"/>
            <a:ext cx="6128783" cy="34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cept of a day with the Earth's orbit">
            <a:extLst>
              <a:ext uri="{FF2B5EF4-FFF2-40B4-BE49-F238E27FC236}">
                <a16:creationId xmlns:a16="http://schemas.microsoft.com/office/drawing/2014/main" id="{BC63D5A7-DD29-4E1A-BB31-F976132C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4" y="2419574"/>
            <a:ext cx="4904146" cy="26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78304-8CEA-47B3-B0D0-B6A8B533C085}"/>
              </a:ext>
            </a:extLst>
          </p:cNvPr>
          <p:cNvSpPr txBox="1"/>
          <p:nvPr/>
        </p:nvSpPr>
        <p:spPr>
          <a:xfrm>
            <a:off x="216494" y="5627077"/>
            <a:ext cx="460872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 does one orbit around the sun each year.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239B6-3624-4267-9195-2663B5327153}"/>
              </a:ext>
            </a:extLst>
          </p:cNvPr>
          <p:cNvSpPr txBox="1"/>
          <p:nvPr/>
        </p:nvSpPr>
        <p:spPr>
          <a:xfrm>
            <a:off x="6745075" y="5711262"/>
            <a:ext cx="506261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 does one full rotation each day.</a:t>
            </a:r>
          </a:p>
        </p:txBody>
      </p:sp>
    </p:spTree>
    <p:extLst>
      <p:ext uri="{BB962C8B-B14F-4D97-AF65-F5344CB8AC3E}">
        <p14:creationId xmlns:p14="http://schemas.microsoft.com/office/powerpoint/2010/main" val="21654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DC19-CB23-4C91-89C0-83B78034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339" y="6288257"/>
            <a:ext cx="6462932" cy="533291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The moon is orbiting around the Earth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B38E3-149D-4880-9ECE-A22326CF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36451"/>
            <a:ext cx="1138281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A2F7-3ACD-486B-8ED5-365288A0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0064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Astronomy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61B02B-7E0F-421E-B8B3-3247B9A818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39617"/>
          <a:ext cx="10515600" cy="43589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25246">
                  <a:extLst>
                    <a:ext uri="{9D8B030D-6E8A-4147-A177-3AD203B41FA5}">
                      <a16:colId xmlns:a16="http://schemas.microsoft.com/office/drawing/2014/main" val="3025315021"/>
                    </a:ext>
                  </a:extLst>
                </a:gridCol>
                <a:gridCol w="5090354">
                  <a:extLst>
                    <a:ext uri="{9D8B030D-6E8A-4147-A177-3AD203B41FA5}">
                      <a16:colId xmlns:a16="http://schemas.microsoft.com/office/drawing/2014/main" val="801823279"/>
                    </a:ext>
                  </a:extLst>
                </a:gridCol>
              </a:tblGrid>
              <a:tr h="552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What you already know and have already learned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What you want to know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38490"/>
                  </a:ext>
                </a:extLst>
              </a:tr>
              <a:tr h="3806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/>
                </a:tc>
                <a:extLst>
                  <a:ext uri="{0D108BD9-81ED-4DB2-BD59-A6C34878D82A}">
                    <a16:rowId xmlns:a16="http://schemas.microsoft.com/office/drawing/2014/main" val="7257052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A5C895-4953-442B-ABF4-D6552EB21E1F}"/>
              </a:ext>
            </a:extLst>
          </p:cNvPr>
          <p:cNvSpPr txBox="1"/>
          <p:nvPr/>
        </p:nvSpPr>
        <p:spPr>
          <a:xfrm>
            <a:off x="838200" y="1143000"/>
            <a:ext cx="10515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Complete the table to show what you already know and have already learned, and what you want to know about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Astronomy.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5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6373-2802-4F64-8E39-C33DB6BC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err="1"/>
              <a:t>Bellwork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A6EA-FDBD-4F00-B186-47B0AAB6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altLang="en-US" b="1" dirty="0">
                <a:latin typeface="Arial" panose="020B0604020202020204" pitchFamily="34" charset="0"/>
              </a:rPr>
              <a:t>Fill in the blanks with the missing words.</a:t>
            </a:r>
          </a:p>
          <a:p>
            <a:pPr marL="514350" indent="-514350">
              <a:buAutoNum type="arabicParenR"/>
            </a:pPr>
            <a:endParaRPr lang="en-US" altLang="en-US" sz="3200" b="1" dirty="0"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US" altLang="en-US" sz="32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/>
              <a:t>2) How did Newton’s theories explain why planets orbit the sun and why moons orbit planets?</a:t>
            </a:r>
            <a:endParaRPr lang="en-US" dirty="0"/>
          </a:p>
          <a:p>
            <a:pPr marL="514350" indent="-514350">
              <a:buAutoNum type="arabicParenR"/>
            </a:pPr>
            <a:endParaRPr lang="en-US" altLang="en-US" sz="32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E432A4-42D8-48FC-8415-1E4F369C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5EDF5E6-040F-4F0B-A989-DB6B3D71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69253"/>
            <a:ext cx="10515600" cy="84379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Bank: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recorded, physical, elliptical, Copernicus, center, Galileo, planetary, universe, moon, precise, revolved, sunspots, exact, orbit, sun, three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B43A0-E667-4A4F-A9AA-863901334BA0}"/>
              </a:ext>
            </a:extLst>
          </p:cNvPr>
          <p:cNvSpPr txBox="1"/>
          <p:nvPr/>
        </p:nvSpPr>
        <p:spPr>
          <a:xfrm>
            <a:off x="430695" y="5776853"/>
            <a:ext cx="5493027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C1 S2, pp. 8-13; Q: # 1-8 on page 13. </a:t>
            </a:r>
          </a:p>
        </p:txBody>
      </p:sp>
      <p:pic>
        <p:nvPicPr>
          <p:cNvPr id="5125" name="Picture 5" descr="Image result for earth revolving around the sun">
            <a:extLst>
              <a:ext uri="{FF2B5EF4-FFF2-40B4-BE49-F238E27FC236}">
                <a16:creationId xmlns:a16="http://schemas.microsoft.com/office/drawing/2014/main" id="{ACCDFA00-22A0-42F5-B6DE-D121D6B9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77" y="4001294"/>
            <a:ext cx="4585123" cy="25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0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987B-6831-4CAC-B187-87E3C21F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765" y="0"/>
            <a:ext cx="3137452" cy="58057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F249-A870-4A90-9186-DBF1B5ED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42" y="580571"/>
            <a:ext cx="8835887" cy="6277430"/>
          </a:xfrm>
        </p:spPr>
        <p:txBody>
          <a:bodyPr>
            <a:normAutofit/>
          </a:bodyPr>
          <a:lstStyle/>
          <a:p>
            <a:pPr marL="514350" lvl="0" indent="-514350">
              <a:buAutoNum type="alphaLcParenR"/>
            </a:pPr>
            <a:r>
              <a:rPr lang="en-US" dirty="0"/>
              <a:t>Ptolemy thought that the Earth was at the ___________</a:t>
            </a:r>
          </a:p>
          <a:p>
            <a:pPr marL="0" lvl="0" indent="0">
              <a:buNone/>
            </a:pPr>
            <a:r>
              <a:rPr lang="en-US" dirty="0"/>
              <a:t>of the ____________ and that the other planet and the sun</a:t>
            </a:r>
          </a:p>
          <a:p>
            <a:pPr marL="0" lvl="0" indent="0">
              <a:buNone/>
            </a:pPr>
            <a:r>
              <a:rPr lang="en-US" dirty="0"/>
              <a:t> ____________around the Earth. 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b) _____________ thought the __________ is at the center of the universe, and all the planets including the Earth</a:t>
            </a:r>
          </a:p>
          <a:p>
            <a:pPr marL="0" lvl="0" indent="0">
              <a:buNone/>
            </a:pPr>
            <a:r>
              <a:rPr lang="en-US" dirty="0"/>
              <a:t> _________ the sun.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Brahe thought that the sun and the __________ revolved</a:t>
            </a:r>
          </a:p>
          <a:p>
            <a:pPr marL="0" indent="0">
              <a:buNone/>
            </a:pPr>
            <a:r>
              <a:rPr lang="en-US" dirty="0"/>
              <a:t> around the Earth and that other planets revolved around the sun. Brahe _____________ very _____________observations of the planets and stars that helped future astronomers.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B0718-C71D-48E1-AAF8-4E5F0D1C32D2}"/>
              </a:ext>
            </a:extLst>
          </p:cNvPr>
          <p:cNvSpPr/>
          <p:nvPr/>
        </p:nvSpPr>
        <p:spPr>
          <a:xfrm>
            <a:off x="7304472" y="506532"/>
            <a:ext cx="919611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591AD-53AF-48ED-95B2-EEF8BAC4CBCB}"/>
              </a:ext>
            </a:extLst>
          </p:cNvPr>
          <p:cNvSpPr/>
          <p:nvPr/>
        </p:nvSpPr>
        <p:spPr>
          <a:xfrm>
            <a:off x="1237404" y="2604072"/>
            <a:ext cx="1489510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Copernicus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25485-DD4D-4E00-B04C-D8B9E9623E75}"/>
              </a:ext>
            </a:extLst>
          </p:cNvPr>
          <p:cNvSpPr/>
          <p:nvPr/>
        </p:nvSpPr>
        <p:spPr>
          <a:xfrm>
            <a:off x="5266896" y="2591987"/>
            <a:ext cx="590226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5C861-B108-47AF-B9D5-A2E5D70AFB1B}"/>
              </a:ext>
            </a:extLst>
          </p:cNvPr>
          <p:cNvSpPr/>
          <p:nvPr/>
        </p:nvSpPr>
        <p:spPr>
          <a:xfrm>
            <a:off x="743615" y="3429000"/>
            <a:ext cx="737702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orbit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8FCB6-09D7-40C4-843B-8F777FDDE116}"/>
              </a:ext>
            </a:extLst>
          </p:cNvPr>
          <p:cNvSpPr/>
          <p:nvPr/>
        </p:nvSpPr>
        <p:spPr>
          <a:xfrm>
            <a:off x="6448147" y="4533269"/>
            <a:ext cx="856325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9611F-7B65-48F2-99E4-8A1880B2B0DF}"/>
              </a:ext>
            </a:extLst>
          </p:cNvPr>
          <p:cNvSpPr/>
          <p:nvPr/>
        </p:nvSpPr>
        <p:spPr>
          <a:xfrm>
            <a:off x="3068689" y="5398713"/>
            <a:ext cx="1215076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0C8D5-8DD0-4BEB-8742-A84F58C75B25}"/>
              </a:ext>
            </a:extLst>
          </p:cNvPr>
          <p:cNvSpPr/>
          <p:nvPr/>
        </p:nvSpPr>
        <p:spPr>
          <a:xfrm>
            <a:off x="1481317" y="5817026"/>
            <a:ext cx="1001684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6B1A5-EAC4-4529-8B90-4D72CC3BBD6C}"/>
              </a:ext>
            </a:extLst>
          </p:cNvPr>
          <p:cNvSpPr/>
          <p:nvPr/>
        </p:nvSpPr>
        <p:spPr>
          <a:xfrm>
            <a:off x="1787866" y="1040974"/>
            <a:ext cx="1153329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5AD621-D592-48EF-93E9-B4D51A8587D5}"/>
              </a:ext>
            </a:extLst>
          </p:cNvPr>
          <p:cNvSpPr/>
          <p:nvPr/>
        </p:nvSpPr>
        <p:spPr>
          <a:xfrm>
            <a:off x="1038903" y="1605504"/>
            <a:ext cx="1168077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revolved</a:t>
            </a:r>
          </a:p>
        </p:txBody>
      </p:sp>
      <p:pic>
        <p:nvPicPr>
          <p:cNvPr id="14" name="Picture 3" descr="Com_02-UN02">
            <a:extLst>
              <a:ext uri="{FF2B5EF4-FFF2-40B4-BE49-F238E27FC236}">
                <a16:creationId xmlns:a16="http://schemas.microsoft.com/office/drawing/2014/main" id="{ED9526AE-7043-4B0A-B7BC-577BA9AE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7346" y="2180258"/>
            <a:ext cx="1809645" cy="23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om_02-UN03">
            <a:extLst>
              <a:ext uri="{FF2B5EF4-FFF2-40B4-BE49-F238E27FC236}">
                <a16:creationId xmlns:a16="http://schemas.microsoft.com/office/drawing/2014/main" id="{03A7A5DD-602D-4E83-BB16-19835515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3972" y="4557758"/>
            <a:ext cx="1609446" cy="230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tolemy">
            <a:extLst>
              <a:ext uri="{FF2B5EF4-FFF2-40B4-BE49-F238E27FC236}">
                <a16:creationId xmlns:a16="http://schemas.microsoft.com/office/drawing/2014/main" id="{55590F73-051F-46F6-8170-F6CCD7CB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46" y="0"/>
            <a:ext cx="1710254" cy="20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7104-463C-431A-85C9-9EAAFEDD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0" y="968478"/>
            <a:ext cx="9395793" cy="4359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/>
              <a:t>d) Kepler announced that all the planets revolve around the sun in</a:t>
            </a:r>
          </a:p>
          <a:p>
            <a:pPr marL="0" lvl="0" indent="0">
              <a:buNone/>
            </a:pPr>
            <a:r>
              <a:rPr lang="en-US" sz="2600" dirty="0"/>
              <a:t> ________________ orbits and that the sun is not in the</a:t>
            </a:r>
          </a:p>
          <a:p>
            <a:pPr marL="0" lvl="0" indent="0">
              <a:buNone/>
            </a:pPr>
            <a:r>
              <a:rPr lang="en-US" sz="2600" dirty="0"/>
              <a:t> ___________ center of the orbits. Kepler stated __________ laws</a:t>
            </a:r>
          </a:p>
          <a:p>
            <a:pPr marL="0" lvl="0" indent="0">
              <a:buNone/>
            </a:pPr>
            <a:r>
              <a:rPr lang="en-US" sz="2600" dirty="0"/>
              <a:t> of ______________motion that are still being used today.</a:t>
            </a:r>
          </a:p>
          <a:p>
            <a:pPr marL="0" lvl="0" indent="0">
              <a:buNone/>
            </a:pPr>
            <a:r>
              <a:rPr lang="en-US" sz="2600" dirty="0"/>
              <a:t> </a:t>
            </a:r>
          </a:p>
          <a:p>
            <a:pPr marL="0" lvl="0" indent="0">
              <a:buNone/>
            </a:pPr>
            <a:r>
              <a:rPr lang="en-US" sz="2600" dirty="0"/>
              <a:t>e) ______________ discovered craters and mountains on the Earth’s moon, four of Jupiter’s moons, _____________on the sun, and the</a:t>
            </a:r>
          </a:p>
          <a:p>
            <a:pPr marL="0" lvl="0" indent="0">
              <a:buNone/>
            </a:pPr>
            <a:r>
              <a:rPr lang="en-US" sz="2600" dirty="0"/>
              <a:t> phases of Venus. These discoveries showed that planets are not</a:t>
            </a:r>
          </a:p>
          <a:p>
            <a:pPr marL="0" lvl="0" indent="0">
              <a:buNone/>
            </a:pPr>
            <a:r>
              <a:rPr lang="en-US" sz="2600" dirty="0"/>
              <a:t> “wandering stars” but are ______________ bodies like the Earth.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68752-395D-4C82-8DD1-705A281CA29A}"/>
              </a:ext>
            </a:extLst>
          </p:cNvPr>
          <p:cNvSpPr/>
          <p:nvPr/>
        </p:nvSpPr>
        <p:spPr>
          <a:xfrm>
            <a:off x="883082" y="1863152"/>
            <a:ext cx="786049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F0D24-B787-49FF-99B9-5FEDC65E4F7C}"/>
              </a:ext>
            </a:extLst>
          </p:cNvPr>
          <p:cNvSpPr/>
          <p:nvPr/>
        </p:nvSpPr>
        <p:spPr>
          <a:xfrm>
            <a:off x="7298459" y="1863151"/>
            <a:ext cx="802912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01562-1134-4F6B-B1A4-06EA9EBB376F}"/>
              </a:ext>
            </a:extLst>
          </p:cNvPr>
          <p:cNvSpPr/>
          <p:nvPr/>
        </p:nvSpPr>
        <p:spPr>
          <a:xfrm>
            <a:off x="1497706" y="2401761"/>
            <a:ext cx="1271054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AAAA5-EA09-44C8-9849-420652A6C09C}"/>
              </a:ext>
            </a:extLst>
          </p:cNvPr>
          <p:cNvSpPr/>
          <p:nvPr/>
        </p:nvSpPr>
        <p:spPr>
          <a:xfrm>
            <a:off x="5284128" y="3774720"/>
            <a:ext cx="1202573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sunspots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070258-A1E7-4502-8839-AC196D392861}"/>
              </a:ext>
            </a:extLst>
          </p:cNvPr>
          <p:cNvSpPr/>
          <p:nvPr/>
        </p:nvSpPr>
        <p:spPr>
          <a:xfrm>
            <a:off x="4530852" y="4637624"/>
            <a:ext cx="1089722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9F037-A5B2-45FC-85F4-6F5EBE1F56C3}"/>
              </a:ext>
            </a:extLst>
          </p:cNvPr>
          <p:cNvSpPr/>
          <p:nvPr/>
        </p:nvSpPr>
        <p:spPr>
          <a:xfrm>
            <a:off x="1305333" y="1365123"/>
            <a:ext cx="1138068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elliptical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388C54-0279-42F5-9205-B1ADD5EABF03}"/>
              </a:ext>
            </a:extLst>
          </p:cNvPr>
          <p:cNvSpPr/>
          <p:nvPr/>
        </p:nvSpPr>
        <p:spPr>
          <a:xfrm>
            <a:off x="1305333" y="3304039"/>
            <a:ext cx="979755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</a:t>
            </a:r>
          </a:p>
        </p:txBody>
      </p:sp>
      <p:pic>
        <p:nvPicPr>
          <p:cNvPr id="11" name="Picture 3" descr="Com_02-UN04">
            <a:extLst>
              <a:ext uri="{FF2B5EF4-FFF2-40B4-BE49-F238E27FC236}">
                <a16:creationId xmlns:a16="http://schemas.microsoft.com/office/drawing/2014/main" id="{EB063208-B1FA-48C9-AB7F-1195D318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3373" y="3326162"/>
            <a:ext cx="2176562" cy="24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kepler">
            <a:extLst>
              <a:ext uri="{FF2B5EF4-FFF2-40B4-BE49-F238E27FC236}">
                <a16:creationId xmlns:a16="http://schemas.microsoft.com/office/drawing/2014/main" id="{50FA05DB-0548-46A0-9765-1D864242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72" y="323413"/>
            <a:ext cx="1660369" cy="28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RWtitlemaster">
  <a:themeElements>
    <a:clrScheme name="HRWtitle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RWtitlemast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RWtitl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1286</Words>
  <Application>Microsoft Office PowerPoint</Application>
  <PresentationFormat>Widescreen</PresentationFormat>
  <Paragraphs>197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Wingdings</vt:lpstr>
      <vt:lpstr>2_Office Theme</vt:lpstr>
      <vt:lpstr>Orbit</vt:lpstr>
      <vt:lpstr>HRWtitlemaster</vt:lpstr>
      <vt:lpstr>Bellwork</vt:lpstr>
      <vt:lpstr>1) In your own words, explain what astronomy is?</vt:lpstr>
      <vt:lpstr>PowerPoint Presentation</vt:lpstr>
      <vt:lpstr>PowerPoint Presentation</vt:lpstr>
      <vt:lpstr>PowerPoint Presentation</vt:lpstr>
      <vt:lpstr>Astronomy</vt:lpstr>
      <vt:lpstr>Bellwork</vt:lpstr>
      <vt:lpstr>Part 1</vt:lpstr>
      <vt:lpstr>PowerPoint Presentation</vt:lpstr>
      <vt:lpstr>2) How did Newton’s theories explain why planets orbit the sun and why moons orbit planets?</vt:lpstr>
      <vt:lpstr>Bellwork</vt:lpstr>
      <vt:lpstr>Part 1</vt:lpstr>
      <vt:lpstr>PowerPoint Presentation</vt:lpstr>
      <vt:lpstr>Have you ever bent or slowed down light? How?</vt:lpstr>
      <vt:lpstr>Bellwork</vt:lpstr>
      <vt:lpstr>Bellwork: True or False</vt:lpstr>
      <vt:lpstr>Bellwork</vt:lpstr>
      <vt:lpstr>Chapter Review</vt:lpstr>
      <vt:lpstr>PowerPoint Presentation</vt:lpstr>
      <vt:lpstr>Concept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Heather Wheeler</dc:creator>
  <cp:lastModifiedBy>Heather Wheeler</cp:lastModifiedBy>
  <cp:revision>6</cp:revision>
  <dcterms:created xsi:type="dcterms:W3CDTF">2020-03-16T21:15:10Z</dcterms:created>
  <dcterms:modified xsi:type="dcterms:W3CDTF">2020-03-17T03:41:28Z</dcterms:modified>
</cp:coreProperties>
</file>